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9" r:id="rId2"/>
    <p:sldId id="277" r:id="rId3"/>
    <p:sldId id="296" r:id="rId4"/>
    <p:sldId id="297" r:id="rId5"/>
    <p:sldId id="298" r:id="rId6"/>
    <p:sldId id="302" r:id="rId7"/>
    <p:sldId id="303" r:id="rId8"/>
    <p:sldId id="295" r:id="rId9"/>
    <p:sldId id="300" r:id="rId10"/>
    <p:sldId id="299" r:id="rId11"/>
  </p:sldIdLst>
  <p:sldSz cx="9144000" cy="5143500" type="screen16x9"/>
  <p:notesSz cx="6858000" cy="9144000"/>
  <p:embeddedFontLst>
    <p:embeddedFont>
      <p:font typeface="Aharoni" panose="02010803020104030203" pitchFamily="2" charset="-79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IBM Plex Sans Light" panose="020B0604020202020204" charset="0"/>
      <p:regular r:id="rId18"/>
      <p:bold r:id="rId19"/>
      <p:italic r:id="rId20"/>
      <p:boldItalic r:id="rId21"/>
    </p:embeddedFont>
    <p:embeddedFont>
      <p:font typeface="IBM Plex Serif" panose="020B0604020202020204" charset="0"/>
      <p:regular r:id="rId22"/>
      <p:bold r:id="rId23"/>
      <p:italic r:id="rId24"/>
      <p:boldItalic r:id="rId25"/>
    </p:embeddedFont>
    <p:embeddedFont>
      <p:font typeface="Lucida Sans" panose="020B06020305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E07316-B8BA-47CC-BA46-A0E478E77339}">
  <a:tblStyle styleId="{3AE07316-B8BA-47CC-BA46-A0E478E773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33AF6A4-73C8-4E4C-92FF-C5830FCBCCB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62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61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0670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300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3953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1793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5418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0850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8320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rgbClr val="5A667B"/>
            </a:gs>
            <a:gs pos="100000">
              <a:srgbClr val="26282D"/>
            </a:gs>
          </a:gsLst>
          <a:lin ang="10800025" scaled="0"/>
        </a:gra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1512573" y="0"/>
            <a:ext cx="2410110" cy="5143500"/>
            <a:chOff x="1511923" y="0"/>
            <a:chExt cx="2410110" cy="5143500"/>
          </a:xfrm>
        </p:grpSpPr>
        <p:sp>
          <p:nvSpPr>
            <p:cNvPr id="25" name="Google Shape;25;p3"/>
            <p:cNvSpPr/>
            <p:nvPr/>
          </p:nvSpPr>
          <p:spPr>
            <a:xfrm flipH="1">
              <a:off x="1818434" y="0"/>
              <a:ext cx="2103600" cy="5143500"/>
            </a:xfrm>
            <a:prstGeom prst="parallelogram">
              <a:avLst>
                <a:gd name="adj" fmla="val 75274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name="adj" fmla="val 46349"/>
              </a:avLst>
            </a:prstGeom>
            <a:gradFill>
              <a:gsLst>
                <a:gs pos="0">
                  <a:srgbClr val="5A667B"/>
                </a:gs>
                <a:gs pos="100000">
                  <a:srgbClr val="26282D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3"/>
          <p:cNvGrpSpPr/>
          <p:nvPr/>
        </p:nvGrpSpPr>
        <p:grpSpPr>
          <a:xfrm>
            <a:off x="1061523" y="0"/>
            <a:ext cx="2326044" cy="5143500"/>
            <a:chOff x="1060873" y="0"/>
            <a:chExt cx="2326044" cy="5143500"/>
          </a:xfrm>
        </p:grpSpPr>
        <p:sp>
          <p:nvSpPr>
            <p:cNvPr id="28" name="Google Shape;28;p3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name="adj" fmla="val 75274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name="adj" fmla="val 46349"/>
              </a:avLst>
            </a:prstGeom>
            <a:gradFill>
              <a:gsLst>
                <a:gs pos="0">
                  <a:srgbClr val="5A667B"/>
                </a:gs>
                <a:gs pos="100000">
                  <a:srgbClr val="26282D"/>
                </a:gs>
              </a:gsLst>
              <a:lin ang="5400012" scaled="0"/>
            </a:gradFill>
            <a:ln>
              <a:noFill/>
            </a:ln>
            <a:effectLst>
              <a:outerShdw blurRad="214313" algn="bl" rotWithShape="0">
                <a:srgbClr val="000000">
                  <a:alpha val="7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3"/>
          <p:cNvGrpSpPr/>
          <p:nvPr/>
        </p:nvGrpSpPr>
        <p:grpSpPr>
          <a:xfrm>
            <a:off x="0" y="-650"/>
            <a:ext cx="2914867" cy="5145500"/>
            <a:chOff x="-650" y="-650"/>
            <a:chExt cx="2914867" cy="5145500"/>
          </a:xfrm>
        </p:grpSpPr>
        <p:sp>
          <p:nvSpPr>
            <p:cNvPr id="31" name="Google Shape;31;p3"/>
            <p:cNvSpPr/>
            <p:nvPr/>
          </p:nvSpPr>
          <p:spPr>
            <a:xfrm flipH="1">
              <a:off x="810617" y="0"/>
              <a:ext cx="2103600" cy="5143500"/>
            </a:xfrm>
            <a:prstGeom prst="parallelogram">
              <a:avLst>
                <a:gd name="adj" fmla="val 75274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-650" y="-650"/>
              <a:ext cx="2492350" cy="5145500"/>
            </a:xfrm>
            <a:custGeom>
              <a:avLst/>
              <a:gdLst/>
              <a:ahLst/>
              <a:cxnLst/>
              <a:rect l="l" t="t" r="r" b="b"/>
              <a:pathLst>
                <a:path w="99694" h="205820" extrusionOk="0">
                  <a:moveTo>
                    <a:pt x="0" y="0"/>
                  </a:moveTo>
                  <a:lnTo>
                    <a:pt x="0" y="205820"/>
                  </a:lnTo>
                  <a:lnTo>
                    <a:pt x="99694" y="205820"/>
                  </a:lnTo>
                  <a:lnTo>
                    <a:pt x="60199" y="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algn="bl" rotWithShape="0">
                <a:schemeClr val="dk1">
                  <a:alpha val="74000"/>
                </a:schemeClr>
              </a:outerShdw>
            </a:effectLst>
          </p:spPr>
        </p:sp>
      </p:grpSp>
      <p:grpSp>
        <p:nvGrpSpPr>
          <p:cNvPr id="33" name="Google Shape;33;p3"/>
          <p:cNvGrpSpPr/>
          <p:nvPr/>
        </p:nvGrpSpPr>
        <p:grpSpPr>
          <a:xfrm>
            <a:off x="0" y="0"/>
            <a:ext cx="2360592" cy="5145650"/>
            <a:chOff x="-650" y="0"/>
            <a:chExt cx="2360592" cy="5145650"/>
          </a:xfrm>
        </p:grpSpPr>
        <p:sp>
          <p:nvSpPr>
            <p:cNvPr id="34" name="Google Shape;34;p3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name="adj" fmla="val 75274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-650" y="0"/>
              <a:ext cx="2054075" cy="5145650"/>
            </a:xfrm>
            <a:custGeom>
              <a:avLst/>
              <a:gdLst/>
              <a:ahLst/>
              <a:cxnLst/>
              <a:rect l="l" t="t" r="r" b="b"/>
              <a:pathLst>
                <a:path w="82163" h="205826" extrusionOk="0">
                  <a:moveTo>
                    <a:pt x="0" y="205743"/>
                  </a:moveTo>
                  <a:lnTo>
                    <a:pt x="26" y="0"/>
                  </a:lnTo>
                  <a:lnTo>
                    <a:pt x="82163" y="0"/>
                  </a:lnTo>
                  <a:lnTo>
                    <a:pt x="42659" y="205826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algn="bl" rotWithShape="0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36" name="Google Shape;36;p3"/>
          <p:cNvSpPr txBox="1">
            <a:spLocks noGrp="1"/>
          </p:cNvSpPr>
          <p:nvPr>
            <p:ph type="ctrTitle"/>
          </p:nvPr>
        </p:nvSpPr>
        <p:spPr>
          <a:xfrm>
            <a:off x="2596600" y="2011738"/>
            <a:ext cx="5861700" cy="63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2596600" y="2744165"/>
            <a:ext cx="5861700" cy="38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rgbClr val="5A667B"/>
            </a:gs>
            <a:gs pos="100000">
              <a:srgbClr val="26282D"/>
            </a:gs>
          </a:gsLst>
          <a:lin ang="10801400" scaled="0"/>
        </a:gra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13"/>
          <p:cNvGrpSpPr/>
          <p:nvPr/>
        </p:nvGrpSpPr>
        <p:grpSpPr>
          <a:xfrm>
            <a:off x="598623" y="-887"/>
            <a:ext cx="2410110" cy="5143500"/>
            <a:chOff x="1511923" y="0"/>
            <a:chExt cx="2410110" cy="5143500"/>
          </a:xfrm>
        </p:grpSpPr>
        <p:sp>
          <p:nvSpPr>
            <p:cNvPr id="177" name="Google Shape;177;p13"/>
            <p:cNvSpPr/>
            <p:nvPr/>
          </p:nvSpPr>
          <p:spPr>
            <a:xfrm flipH="1">
              <a:off x="1818434" y="0"/>
              <a:ext cx="2103600" cy="5143500"/>
            </a:xfrm>
            <a:prstGeom prst="parallelogram">
              <a:avLst>
                <a:gd name="adj" fmla="val 75274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flipH="1">
              <a:off x="1511923" y="0"/>
              <a:ext cx="2103600" cy="5143500"/>
            </a:xfrm>
            <a:prstGeom prst="parallelogram">
              <a:avLst>
                <a:gd name="adj" fmla="val 46349"/>
              </a:avLst>
            </a:prstGeom>
            <a:gradFill>
              <a:gsLst>
                <a:gs pos="0">
                  <a:srgbClr val="5A667B"/>
                </a:gs>
                <a:gs pos="33000">
                  <a:srgbClr val="404754"/>
                </a:gs>
                <a:gs pos="100000">
                  <a:srgbClr val="26282D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13"/>
          <p:cNvGrpSpPr/>
          <p:nvPr/>
        </p:nvGrpSpPr>
        <p:grpSpPr>
          <a:xfrm>
            <a:off x="376173" y="-887"/>
            <a:ext cx="2326044" cy="5143500"/>
            <a:chOff x="1060873" y="0"/>
            <a:chExt cx="2326044" cy="5143500"/>
          </a:xfrm>
        </p:grpSpPr>
        <p:sp>
          <p:nvSpPr>
            <p:cNvPr id="180" name="Google Shape;180;p13"/>
            <p:cNvSpPr/>
            <p:nvPr/>
          </p:nvSpPr>
          <p:spPr>
            <a:xfrm>
              <a:off x="1283317" y="0"/>
              <a:ext cx="2103600" cy="5143500"/>
            </a:xfrm>
            <a:prstGeom prst="parallelogram">
              <a:avLst>
                <a:gd name="adj" fmla="val 75274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1060873" y="0"/>
              <a:ext cx="2103600" cy="5143500"/>
            </a:xfrm>
            <a:prstGeom prst="parallelogram">
              <a:avLst>
                <a:gd name="adj" fmla="val 46349"/>
              </a:avLst>
            </a:prstGeom>
            <a:gradFill>
              <a:gsLst>
                <a:gs pos="0">
                  <a:srgbClr val="5A667B"/>
                </a:gs>
                <a:gs pos="100000">
                  <a:srgbClr val="26282D"/>
                </a:gs>
              </a:gsLst>
              <a:lin ang="5400012" scaled="0"/>
            </a:gradFill>
            <a:ln>
              <a:noFill/>
            </a:ln>
            <a:effectLst>
              <a:outerShdw blurRad="214313" algn="bl" rotWithShape="0">
                <a:srgbClr val="000000">
                  <a:alpha val="6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182;p13"/>
          <p:cNvGrpSpPr/>
          <p:nvPr/>
        </p:nvGrpSpPr>
        <p:grpSpPr>
          <a:xfrm>
            <a:off x="0" y="-887"/>
            <a:ext cx="2381917" cy="5144925"/>
            <a:chOff x="456100" y="0"/>
            <a:chExt cx="2381917" cy="5144925"/>
          </a:xfrm>
        </p:grpSpPr>
        <p:sp>
          <p:nvSpPr>
            <p:cNvPr id="183" name="Google Shape;183;p13"/>
            <p:cNvSpPr/>
            <p:nvPr/>
          </p:nvSpPr>
          <p:spPr>
            <a:xfrm flipH="1">
              <a:off x="734417" y="0"/>
              <a:ext cx="2103600" cy="5143500"/>
            </a:xfrm>
            <a:prstGeom prst="parallelogram">
              <a:avLst>
                <a:gd name="adj" fmla="val 75274"/>
              </a:avLst>
            </a:prstGeom>
            <a:gradFill>
              <a:gsLst>
                <a:gs pos="0">
                  <a:srgbClr val="000000"/>
                </a:gs>
                <a:gs pos="13000">
                  <a:srgbClr val="000000"/>
                </a:gs>
                <a:gs pos="55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17598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456100" y="0"/>
              <a:ext cx="2035600" cy="5144925"/>
            </a:xfrm>
            <a:custGeom>
              <a:avLst/>
              <a:gdLst/>
              <a:ahLst/>
              <a:cxnLst/>
              <a:rect l="l" t="t" r="r" b="b"/>
              <a:pathLst>
                <a:path w="81424" h="205797" extrusionOk="0">
                  <a:moveTo>
                    <a:pt x="72" y="0"/>
                  </a:moveTo>
                  <a:lnTo>
                    <a:pt x="0" y="205797"/>
                  </a:lnTo>
                  <a:lnTo>
                    <a:pt x="81424" y="205794"/>
                  </a:lnTo>
                  <a:lnTo>
                    <a:pt x="41929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700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  <a:effectLst>
              <a:outerShdw blurRad="314325" algn="bl" rotWithShape="0">
                <a:schemeClr val="dk1">
                  <a:alpha val="71000"/>
                </a:schemeClr>
              </a:outerShdw>
            </a:effectLst>
          </p:spPr>
        </p:sp>
      </p:grpSp>
      <p:grpSp>
        <p:nvGrpSpPr>
          <p:cNvPr id="185" name="Google Shape;185;p13"/>
          <p:cNvGrpSpPr/>
          <p:nvPr/>
        </p:nvGrpSpPr>
        <p:grpSpPr>
          <a:xfrm>
            <a:off x="0" y="-887"/>
            <a:ext cx="2132442" cy="5145275"/>
            <a:chOff x="227500" y="0"/>
            <a:chExt cx="2132442" cy="5145275"/>
          </a:xfrm>
        </p:grpSpPr>
        <p:sp>
          <p:nvSpPr>
            <p:cNvPr id="186" name="Google Shape;186;p13"/>
            <p:cNvSpPr/>
            <p:nvPr/>
          </p:nvSpPr>
          <p:spPr>
            <a:xfrm>
              <a:off x="256342" y="0"/>
              <a:ext cx="2103600" cy="5143500"/>
            </a:xfrm>
            <a:prstGeom prst="parallelogram">
              <a:avLst>
                <a:gd name="adj" fmla="val 75274"/>
              </a:avLst>
            </a:prstGeom>
            <a:gradFill>
              <a:gsLst>
                <a:gs pos="0">
                  <a:schemeClr val="dk1"/>
                </a:gs>
                <a:gs pos="13000">
                  <a:schemeClr val="dk1"/>
                </a:gs>
                <a:gs pos="56000">
                  <a:srgbClr val="27252C">
                    <a:alpha val="0"/>
                  </a:srgbClr>
                </a:gs>
                <a:gs pos="100000">
                  <a:srgbClr val="27252C">
                    <a:alpha val="0"/>
                  </a:srgbClr>
                </a:gs>
              </a:gsLst>
              <a:lin ang="108014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227500" y="0"/>
              <a:ext cx="1825925" cy="5145275"/>
            </a:xfrm>
            <a:custGeom>
              <a:avLst/>
              <a:gdLst/>
              <a:ahLst/>
              <a:cxnLst/>
              <a:rect l="l" t="t" r="r" b="b"/>
              <a:pathLst>
                <a:path w="73037" h="205811" extrusionOk="0">
                  <a:moveTo>
                    <a:pt x="0" y="205797"/>
                  </a:moveTo>
                  <a:lnTo>
                    <a:pt x="44" y="0"/>
                  </a:lnTo>
                  <a:lnTo>
                    <a:pt x="73037" y="0"/>
                  </a:lnTo>
                  <a:lnTo>
                    <a:pt x="33572" y="20581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lin ang="16200038" scaled="0"/>
            </a:gradFill>
            <a:ln>
              <a:noFill/>
            </a:ln>
            <a:effectLst>
              <a:outerShdw blurRad="314325" algn="bl" rotWithShape="0">
                <a:schemeClr val="accent6">
                  <a:alpha val="50000"/>
                </a:schemeClr>
              </a:outerShdw>
            </a:effectLst>
          </p:spPr>
        </p:sp>
      </p:grpSp>
      <p:sp>
        <p:nvSpPr>
          <p:cNvPr id="188" name="Google Shape;188;p13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76000">
              <a:schemeClr val="lt2"/>
            </a:gs>
            <a:gs pos="100000">
              <a:schemeClr val="lt2"/>
            </a:gs>
          </a:gsLst>
          <a:lin ang="10800025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976900" y="836000"/>
            <a:ext cx="54642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sz="28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sz="28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sz="28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sz="28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sz="28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sz="28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sz="28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sz="28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IBM Plex Serif"/>
              <a:buNone/>
              <a:defRPr sz="28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976900" y="1506350"/>
            <a:ext cx="54642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lvl="1" indent="-3810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rtl="0">
              <a:buNone/>
              <a:defRPr b="1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9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7"/>
          <p:cNvSpPr txBox="1">
            <a:spLocks noGrp="1"/>
          </p:cNvSpPr>
          <p:nvPr>
            <p:ph type="ctrTitle"/>
          </p:nvPr>
        </p:nvSpPr>
        <p:spPr>
          <a:xfrm>
            <a:off x="2596600" y="2011738"/>
            <a:ext cx="5861700" cy="63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Hire</a:t>
            </a:r>
            <a:r>
              <a:rPr lang="en" dirty="0">
                <a:solidFill>
                  <a:schemeClr val="accent2"/>
                </a:solidFill>
              </a:rPr>
              <a:t>It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15" name="Google Shape;215;p17"/>
          <p:cNvSpPr txBox="1">
            <a:spLocks noGrp="1"/>
          </p:cNvSpPr>
          <p:nvPr>
            <p:ph type="subTitle" idx="1"/>
          </p:nvPr>
        </p:nvSpPr>
        <p:spPr>
          <a:xfrm>
            <a:off x="2596600" y="2744165"/>
            <a:ext cx="5861700" cy="8095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1800" dirty="0"/>
              <a:t>Ruby On  Rails marketplace App</a:t>
            </a:r>
          </a:p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AU" sz="1800" dirty="0"/>
              <a:t>B</a:t>
            </a:r>
            <a:r>
              <a:rPr lang="en" sz="1800" dirty="0"/>
              <a:t>y: Roba Elshazly</a:t>
            </a:r>
            <a:endParaRPr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451" name="Google Shape;451;p35"/>
          <p:cNvGrpSpPr/>
          <p:nvPr/>
        </p:nvGrpSpPr>
        <p:grpSpPr>
          <a:xfrm>
            <a:off x="38100" y="533401"/>
            <a:ext cx="6085609" cy="3200400"/>
            <a:chOff x="1177450" y="241631"/>
            <a:chExt cx="6173152" cy="3616776"/>
          </a:xfrm>
        </p:grpSpPr>
        <p:sp>
          <p:nvSpPr>
            <p:cNvPr id="452" name="Google Shape;45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193;p14">
            <a:extLst>
              <a:ext uri="{FF2B5EF4-FFF2-40B4-BE49-F238E27FC236}">
                <a16:creationId xmlns:a16="http://schemas.microsoft.com/office/drawing/2014/main" id="{EB461E01-1EE5-4A3E-8882-FAAF9D0FF7AE}"/>
              </a:ext>
            </a:extLst>
          </p:cNvPr>
          <p:cNvSpPr txBox="1">
            <a:spLocks/>
          </p:cNvSpPr>
          <p:nvPr/>
        </p:nvSpPr>
        <p:spPr>
          <a:xfrm>
            <a:off x="5826429" y="-107639"/>
            <a:ext cx="2902528" cy="5695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AU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BM Plex Serif" panose="020B0604020202020204" charset="0"/>
            </a:endParaRPr>
          </a:p>
        </p:txBody>
      </p:sp>
      <p:sp>
        <p:nvSpPr>
          <p:cNvPr id="14" name="Google Shape;208;p16">
            <a:extLst>
              <a:ext uri="{FF2B5EF4-FFF2-40B4-BE49-F238E27FC236}">
                <a16:creationId xmlns:a16="http://schemas.microsoft.com/office/drawing/2014/main" id="{86D002EA-5CF3-458C-831B-249C3BE5B50A}"/>
              </a:ext>
            </a:extLst>
          </p:cNvPr>
          <p:cNvSpPr txBox="1">
            <a:spLocks/>
          </p:cNvSpPr>
          <p:nvPr/>
        </p:nvSpPr>
        <p:spPr>
          <a:xfrm>
            <a:off x="6018279" y="1536783"/>
            <a:ext cx="2448791" cy="1691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marL="0" indent="0">
              <a:buFont typeface="IBM Plex Sans Light"/>
              <a:buNone/>
            </a:pPr>
            <a:r>
              <a:rPr lang="en-GB" dirty="0">
                <a:solidFill>
                  <a:schemeClr val="bg1"/>
                </a:solidFill>
                <a:latin typeface="Aharoni" panose="02010803020104030203" pitchFamily="2" charset="-79"/>
                <a:ea typeface="IBM Plex Sans"/>
                <a:cs typeface="Aharoni" panose="02010803020104030203" pitchFamily="2" charset="-79"/>
                <a:sym typeface="IBM Plex Sans"/>
              </a:rPr>
              <a:t>Users can edit their items and delete them by viewing an item</a:t>
            </a:r>
            <a:endParaRPr lang="en-GB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7A9B75-9EE1-4BE9-BAA2-F55991FBDC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6" b="-1"/>
          <a:stretch/>
        </p:blipFill>
        <p:spPr>
          <a:xfrm>
            <a:off x="688421" y="710045"/>
            <a:ext cx="4758434" cy="271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567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451" name="Google Shape;451;p35"/>
          <p:cNvGrpSpPr/>
          <p:nvPr/>
        </p:nvGrpSpPr>
        <p:grpSpPr>
          <a:xfrm>
            <a:off x="86591" y="1018715"/>
            <a:ext cx="6098201" cy="3383567"/>
            <a:chOff x="1177450" y="241631"/>
            <a:chExt cx="6173152" cy="3616776"/>
          </a:xfrm>
        </p:grpSpPr>
        <p:sp>
          <p:nvSpPr>
            <p:cNvPr id="452" name="Google Shape;45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193;p14">
            <a:extLst>
              <a:ext uri="{FF2B5EF4-FFF2-40B4-BE49-F238E27FC236}">
                <a16:creationId xmlns:a16="http://schemas.microsoft.com/office/drawing/2014/main" id="{EB461E01-1EE5-4A3E-8882-FAAF9D0FF7AE}"/>
              </a:ext>
            </a:extLst>
          </p:cNvPr>
          <p:cNvSpPr txBox="1">
            <a:spLocks/>
          </p:cNvSpPr>
          <p:nvPr/>
        </p:nvSpPr>
        <p:spPr>
          <a:xfrm>
            <a:off x="6068289" y="490784"/>
            <a:ext cx="2902528" cy="61897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AU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BM Plex Serif" panose="020B0604020202020204" charset="0"/>
              </a:rPr>
              <a:t>About The App</a:t>
            </a:r>
            <a:r>
              <a:rPr lang="en-AU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BM Plex Serif" panose="020B0604020202020204" charset="0"/>
              </a:rPr>
              <a:t>:</a:t>
            </a:r>
            <a:r>
              <a:rPr lang="en-AU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BM Plex Serif" panose="020B0604020202020204" charset="0"/>
              </a:rPr>
              <a:t> </a:t>
            </a:r>
            <a:endParaRPr lang="en-AU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BM Plex Serif" panose="020B0604020202020204" charset="0"/>
            </a:endParaRPr>
          </a:p>
        </p:txBody>
      </p:sp>
      <p:sp>
        <p:nvSpPr>
          <p:cNvPr id="14" name="Google Shape;208;p16">
            <a:extLst>
              <a:ext uri="{FF2B5EF4-FFF2-40B4-BE49-F238E27FC236}">
                <a16:creationId xmlns:a16="http://schemas.microsoft.com/office/drawing/2014/main" id="{86D002EA-5CF3-458C-831B-249C3BE5B50A}"/>
              </a:ext>
            </a:extLst>
          </p:cNvPr>
          <p:cNvSpPr txBox="1">
            <a:spLocks/>
          </p:cNvSpPr>
          <p:nvPr/>
        </p:nvSpPr>
        <p:spPr>
          <a:xfrm>
            <a:off x="6108501" y="1204538"/>
            <a:ext cx="2672332" cy="334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marL="0" indent="0">
              <a:buFont typeface="IBM Plex Sans Light"/>
              <a:buNone/>
            </a:pPr>
            <a:r>
              <a:rPr lang="en-GB" dirty="0">
                <a:solidFill>
                  <a:schemeClr val="bg1"/>
                </a:solidFill>
                <a:latin typeface="Lucida Sans" panose="020B0602030504020204" pitchFamily="34" charset="0"/>
                <a:ea typeface="IBM Plex Sans"/>
                <a:cs typeface="IBM Plex Sans"/>
                <a:sym typeface="IBM Plex Sans"/>
              </a:rPr>
              <a:t>The app</a:t>
            </a:r>
            <a:r>
              <a:rPr lang="en-GB" b="1" dirty="0">
                <a:solidFill>
                  <a:schemeClr val="bg1"/>
                </a:solidFill>
                <a:latin typeface="Lucida Sans" panose="020B0602030504020204" pitchFamily="34" charset="0"/>
                <a:ea typeface="IBM Plex Sans"/>
                <a:cs typeface="IBM Plex Sans"/>
                <a:sym typeface="IBM Plex Sans"/>
              </a:rPr>
              <a:t> </a:t>
            </a:r>
            <a:r>
              <a:rPr lang="en-GB" dirty="0">
                <a:solidFill>
                  <a:schemeClr val="bg1"/>
                </a:solidFill>
                <a:latin typeface="+mn-lt"/>
                <a:ea typeface="IBM Plex Sans"/>
                <a:cs typeface="IBM Plex Sans"/>
                <a:sym typeface="IBM Plex Sans"/>
              </a:rPr>
              <a:t>purpose</a:t>
            </a:r>
            <a:r>
              <a:rPr lang="en-GB" dirty="0">
                <a:solidFill>
                  <a:schemeClr val="bg1"/>
                </a:solidFill>
                <a:latin typeface="Lucida Sans" panose="020B0602030504020204" pitchFamily="34" charset="0"/>
                <a:ea typeface="IBM Plex Sans"/>
                <a:cs typeface="IBM Plex Sans"/>
                <a:sym typeface="IBM Plex Sans"/>
              </a:rPr>
              <a:t> is to enable people to h</a:t>
            </a:r>
            <a:r>
              <a:rPr lang="en-GB" dirty="0">
                <a:solidFill>
                  <a:schemeClr val="bg1"/>
                </a:solidFill>
                <a:latin typeface="Lucida Sans" panose="020B0602030504020204" pitchFamily="34" charset="0"/>
                <a:sym typeface="IBM Plex Sans"/>
              </a:rPr>
              <a:t>ire items they need from people , or hire items they own for other people.</a:t>
            </a:r>
            <a:endParaRPr lang="en-GB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AB3152-DED9-4BBB-98AA-AFE71301A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662" y="1204538"/>
            <a:ext cx="4769824" cy="284791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451" name="Google Shape;451;p35"/>
          <p:cNvGrpSpPr/>
          <p:nvPr/>
        </p:nvGrpSpPr>
        <p:grpSpPr>
          <a:xfrm>
            <a:off x="41564" y="637715"/>
            <a:ext cx="6049041" cy="3383567"/>
            <a:chOff x="1177450" y="241631"/>
            <a:chExt cx="6173152" cy="3616776"/>
          </a:xfrm>
        </p:grpSpPr>
        <p:sp>
          <p:nvSpPr>
            <p:cNvPr id="452" name="Google Shape;45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208;p16">
            <a:extLst>
              <a:ext uri="{FF2B5EF4-FFF2-40B4-BE49-F238E27FC236}">
                <a16:creationId xmlns:a16="http://schemas.microsoft.com/office/drawing/2014/main" id="{86D002EA-5CF3-458C-831B-249C3BE5B50A}"/>
              </a:ext>
            </a:extLst>
          </p:cNvPr>
          <p:cNvSpPr txBox="1">
            <a:spLocks/>
          </p:cNvSpPr>
          <p:nvPr/>
        </p:nvSpPr>
        <p:spPr>
          <a:xfrm>
            <a:off x="6086909" y="999919"/>
            <a:ext cx="2448791" cy="3349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marL="0" indent="0">
              <a:buFont typeface="IBM Plex Sans Light"/>
              <a:buNone/>
            </a:pPr>
            <a:r>
              <a:rPr lang="en-GB" dirty="0">
                <a:solidFill>
                  <a:schemeClr val="bg1"/>
                </a:solidFill>
                <a:latin typeface="Aharoni" panose="02010803020104030203" pitchFamily="2" charset="-79"/>
                <a:ea typeface="IBM Plex Sans"/>
                <a:cs typeface="Aharoni" panose="02010803020104030203" pitchFamily="2" charset="-79"/>
                <a:sym typeface="IBM Plex Sans"/>
              </a:rPr>
              <a:t>Users can browse items for hire by other people without needing to log in.</a:t>
            </a:r>
            <a:endParaRPr lang="en-GB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DB2F99-E0ED-4157-9C70-B558820DD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23" y="817342"/>
            <a:ext cx="4709589" cy="286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811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451" name="Google Shape;451;p35"/>
          <p:cNvGrpSpPr/>
          <p:nvPr/>
        </p:nvGrpSpPr>
        <p:grpSpPr>
          <a:xfrm>
            <a:off x="-76200" y="658499"/>
            <a:ext cx="6206837" cy="3290046"/>
            <a:chOff x="1177450" y="241631"/>
            <a:chExt cx="6173152" cy="3616776"/>
          </a:xfrm>
        </p:grpSpPr>
        <p:sp>
          <p:nvSpPr>
            <p:cNvPr id="452" name="Google Shape;45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208;p16">
            <a:extLst>
              <a:ext uri="{FF2B5EF4-FFF2-40B4-BE49-F238E27FC236}">
                <a16:creationId xmlns:a16="http://schemas.microsoft.com/office/drawing/2014/main" id="{86D002EA-5CF3-458C-831B-249C3BE5B50A}"/>
              </a:ext>
            </a:extLst>
          </p:cNvPr>
          <p:cNvSpPr txBox="1">
            <a:spLocks/>
          </p:cNvSpPr>
          <p:nvPr/>
        </p:nvSpPr>
        <p:spPr>
          <a:xfrm>
            <a:off x="6189518" y="328227"/>
            <a:ext cx="2589507" cy="4216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marL="0" indent="0">
              <a:buFont typeface="IBM Plex Sans Light"/>
              <a:buNone/>
            </a:pPr>
            <a:r>
              <a:rPr lang="en-GB" dirty="0">
                <a:solidFill>
                  <a:schemeClr val="bg1"/>
                </a:solidFill>
                <a:latin typeface="Aharoni" panose="02010803020104030203" pitchFamily="2" charset="-79"/>
                <a:ea typeface="IBM Plex Sans"/>
                <a:cs typeface="Aharoni" panose="02010803020104030203" pitchFamily="2" charset="-79"/>
                <a:sym typeface="IBM Plex Sans"/>
              </a:rPr>
              <a:t>Users can view an item and check available dates , without needing to log in. “Make a booking” button directs the user to log in if not logged in, otherwise to checkout</a:t>
            </a:r>
            <a:endParaRPr lang="en-GB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CB21B6-D9A2-481F-99E2-513AE6B3E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483" y="827380"/>
            <a:ext cx="4919977" cy="280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08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451" name="Google Shape;451;p35"/>
          <p:cNvGrpSpPr/>
          <p:nvPr/>
        </p:nvGrpSpPr>
        <p:grpSpPr>
          <a:xfrm>
            <a:off x="0" y="637716"/>
            <a:ext cx="6098201" cy="3199993"/>
            <a:chOff x="1177450" y="241631"/>
            <a:chExt cx="6173152" cy="3616776"/>
          </a:xfrm>
        </p:grpSpPr>
        <p:sp>
          <p:nvSpPr>
            <p:cNvPr id="452" name="Google Shape;45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Google Shape;208;p16">
            <a:extLst>
              <a:ext uri="{FF2B5EF4-FFF2-40B4-BE49-F238E27FC236}">
                <a16:creationId xmlns:a16="http://schemas.microsoft.com/office/drawing/2014/main" id="{D21C6CD8-E5CF-4CD0-92E2-047643F9885C}"/>
              </a:ext>
            </a:extLst>
          </p:cNvPr>
          <p:cNvSpPr txBox="1">
            <a:spLocks/>
          </p:cNvSpPr>
          <p:nvPr/>
        </p:nvSpPr>
        <p:spPr>
          <a:xfrm>
            <a:off x="6018279" y="1536783"/>
            <a:ext cx="2448791" cy="2591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marL="0" indent="0">
              <a:buFont typeface="IBM Plex Sans Light"/>
              <a:buNone/>
            </a:pPr>
            <a:r>
              <a:rPr lang="en-GB" dirty="0">
                <a:solidFill>
                  <a:schemeClr val="bg1"/>
                </a:solidFill>
                <a:latin typeface="Aharoni" panose="02010803020104030203" pitchFamily="2" charset="-79"/>
                <a:ea typeface="IBM Plex Sans"/>
                <a:cs typeface="Aharoni" panose="02010803020104030203" pitchFamily="2" charset="-79"/>
                <a:sym typeface="IBM Plex Sans"/>
              </a:rPr>
              <a:t>A user can check the booking details before payment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B7C76D-74D4-4C8F-9FDA-640D29FBE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930" y="808182"/>
            <a:ext cx="4745339" cy="278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08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451" name="Google Shape;451;p35"/>
          <p:cNvGrpSpPr/>
          <p:nvPr/>
        </p:nvGrpSpPr>
        <p:grpSpPr>
          <a:xfrm>
            <a:off x="0" y="637716"/>
            <a:ext cx="6098201" cy="3199993"/>
            <a:chOff x="1177450" y="241631"/>
            <a:chExt cx="6173152" cy="3616776"/>
          </a:xfrm>
        </p:grpSpPr>
        <p:sp>
          <p:nvSpPr>
            <p:cNvPr id="452" name="Google Shape;45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Google Shape;208;p16">
            <a:extLst>
              <a:ext uri="{FF2B5EF4-FFF2-40B4-BE49-F238E27FC236}">
                <a16:creationId xmlns:a16="http://schemas.microsoft.com/office/drawing/2014/main" id="{D21C6CD8-E5CF-4CD0-92E2-047643F9885C}"/>
              </a:ext>
            </a:extLst>
          </p:cNvPr>
          <p:cNvSpPr txBox="1">
            <a:spLocks/>
          </p:cNvSpPr>
          <p:nvPr/>
        </p:nvSpPr>
        <p:spPr>
          <a:xfrm>
            <a:off x="6018279" y="1536783"/>
            <a:ext cx="2448791" cy="2591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marL="0" indent="0">
              <a:buFont typeface="IBM Plex Sans Light"/>
              <a:buNone/>
            </a:pPr>
            <a:r>
              <a:rPr lang="en-GB" dirty="0">
                <a:solidFill>
                  <a:schemeClr val="bg1"/>
                </a:solidFill>
                <a:latin typeface="Aharoni" panose="02010803020104030203" pitchFamily="2" charset="-79"/>
                <a:ea typeface="IBM Plex Sans"/>
                <a:cs typeface="Aharoni" panose="02010803020104030203" pitchFamily="2" charset="-79"/>
                <a:sym typeface="IBM Plex Sans"/>
              </a:rPr>
              <a:t>The user is then directed to checkout page.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3CA9F4-C13F-4C0E-A73A-74B9BD3A7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930" y="814089"/>
            <a:ext cx="4776341" cy="271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192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451" name="Google Shape;451;p35"/>
          <p:cNvGrpSpPr/>
          <p:nvPr/>
        </p:nvGrpSpPr>
        <p:grpSpPr>
          <a:xfrm>
            <a:off x="0" y="637717"/>
            <a:ext cx="6098201" cy="2895192"/>
            <a:chOff x="1177450" y="241631"/>
            <a:chExt cx="6173152" cy="3616776"/>
          </a:xfrm>
        </p:grpSpPr>
        <p:sp>
          <p:nvSpPr>
            <p:cNvPr id="452" name="Google Shape;45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" name="Google Shape;208;p16">
            <a:extLst>
              <a:ext uri="{FF2B5EF4-FFF2-40B4-BE49-F238E27FC236}">
                <a16:creationId xmlns:a16="http://schemas.microsoft.com/office/drawing/2014/main" id="{D21C6CD8-E5CF-4CD0-92E2-047643F9885C}"/>
              </a:ext>
            </a:extLst>
          </p:cNvPr>
          <p:cNvSpPr txBox="1">
            <a:spLocks/>
          </p:cNvSpPr>
          <p:nvPr/>
        </p:nvSpPr>
        <p:spPr>
          <a:xfrm>
            <a:off x="6018279" y="1536783"/>
            <a:ext cx="2448791" cy="2591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marL="0" indent="0">
              <a:buFont typeface="IBM Plex Sans Light"/>
              <a:buNone/>
            </a:pPr>
            <a:r>
              <a:rPr lang="en-GB" dirty="0">
                <a:solidFill>
                  <a:schemeClr val="bg1"/>
                </a:solidFill>
                <a:latin typeface="Aharoni" panose="02010803020104030203" pitchFamily="2" charset="-79"/>
                <a:ea typeface="IBM Plex Sans"/>
                <a:cs typeface="Aharoni" panose="02010803020104030203" pitchFamily="2" charset="-79"/>
                <a:sym typeface="IBM Plex Sans"/>
              </a:rPr>
              <a:t>The user will be sent a confirmation email as soon as the payment is verified by the webhook.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295E31-D664-45C3-BECE-8360C31260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34" r="10681"/>
          <a:stretch/>
        </p:blipFill>
        <p:spPr>
          <a:xfrm>
            <a:off x="643607" y="802338"/>
            <a:ext cx="4776983" cy="243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185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451" name="Google Shape;451;p35"/>
          <p:cNvGrpSpPr/>
          <p:nvPr/>
        </p:nvGrpSpPr>
        <p:grpSpPr>
          <a:xfrm>
            <a:off x="0" y="637716"/>
            <a:ext cx="6098201" cy="3172284"/>
            <a:chOff x="1177450" y="241631"/>
            <a:chExt cx="6173152" cy="3616776"/>
          </a:xfrm>
        </p:grpSpPr>
        <p:sp>
          <p:nvSpPr>
            <p:cNvPr id="452" name="Google Shape;45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193;p14">
            <a:extLst>
              <a:ext uri="{FF2B5EF4-FFF2-40B4-BE49-F238E27FC236}">
                <a16:creationId xmlns:a16="http://schemas.microsoft.com/office/drawing/2014/main" id="{EB461E01-1EE5-4A3E-8882-FAAF9D0FF7AE}"/>
              </a:ext>
            </a:extLst>
          </p:cNvPr>
          <p:cNvSpPr txBox="1">
            <a:spLocks/>
          </p:cNvSpPr>
          <p:nvPr/>
        </p:nvSpPr>
        <p:spPr>
          <a:xfrm>
            <a:off x="5826429" y="-107639"/>
            <a:ext cx="2902528" cy="5695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AU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BM Plex Serif" panose="020B0604020202020204" charset="0"/>
            </a:endParaRPr>
          </a:p>
        </p:txBody>
      </p:sp>
      <p:sp>
        <p:nvSpPr>
          <p:cNvPr id="14" name="Google Shape;208;p16">
            <a:extLst>
              <a:ext uri="{FF2B5EF4-FFF2-40B4-BE49-F238E27FC236}">
                <a16:creationId xmlns:a16="http://schemas.microsoft.com/office/drawing/2014/main" id="{86D002EA-5CF3-458C-831B-249C3BE5B50A}"/>
              </a:ext>
            </a:extLst>
          </p:cNvPr>
          <p:cNvSpPr txBox="1">
            <a:spLocks/>
          </p:cNvSpPr>
          <p:nvPr/>
        </p:nvSpPr>
        <p:spPr>
          <a:xfrm>
            <a:off x="6018279" y="1536783"/>
            <a:ext cx="2448791" cy="1580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marL="0" indent="0">
              <a:buFont typeface="IBM Plex Sans Light"/>
              <a:buNone/>
            </a:pPr>
            <a:r>
              <a:rPr lang="en-GB" dirty="0">
                <a:solidFill>
                  <a:schemeClr val="bg1"/>
                </a:solidFill>
                <a:latin typeface="Aharoni" panose="02010803020104030203" pitchFamily="2" charset="-79"/>
                <a:ea typeface="IBM Plex Sans"/>
                <a:cs typeface="Aharoni" panose="02010803020104030203" pitchFamily="2" charset="-79"/>
                <a:sym typeface="IBM Plex Sans"/>
              </a:rPr>
              <a:t>Users also can hire items by adding </a:t>
            </a:r>
            <a:r>
              <a:rPr lang="en-GB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  <a:sym typeface="IBM Plex Sans"/>
              </a:rPr>
              <a:t>their items for hire.</a:t>
            </a:r>
            <a:endParaRPr lang="en-GB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A45C51-4316-4790-BB4A-FE2BD03EA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78" y="791831"/>
            <a:ext cx="4811640" cy="269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203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>
            <a:spLocks noGrp="1"/>
          </p:cNvSpPr>
          <p:nvPr>
            <p:ph type="sldNum" idx="12"/>
          </p:nvPr>
        </p:nvSpPr>
        <p:spPr>
          <a:xfrm>
            <a:off x="228600" y="4718604"/>
            <a:ext cx="369900" cy="251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451" name="Google Shape;451;p35"/>
          <p:cNvGrpSpPr/>
          <p:nvPr/>
        </p:nvGrpSpPr>
        <p:grpSpPr>
          <a:xfrm>
            <a:off x="-45027" y="630789"/>
            <a:ext cx="6099464" cy="3168820"/>
            <a:chOff x="1177450" y="241631"/>
            <a:chExt cx="6173152" cy="3616776"/>
          </a:xfrm>
        </p:grpSpPr>
        <p:sp>
          <p:nvSpPr>
            <p:cNvPr id="452" name="Google Shape;452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193;p14">
            <a:extLst>
              <a:ext uri="{FF2B5EF4-FFF2-40B4-BE49-F238E27FC236}">
                <a16:creationId xmlns:a16="http://schemas.microsoft.com/office/drawing/2014/main" id="{EB461E01-1EE5-4A3E-8882-FAAF9D0FF7AE}"/>
              </a:ext>
            </a:extLst>
          </p:cNvPr>
          <p:cNvSpPr txBox="1">
            <a:spLocks/>
          </p:cNvSpPr>
          <p:nvPr/>
        </p:nvSpPr>
        <p:spPr>
          <a:xfrm>
            <a:off x="5826429" y="-107639"/>
            <a:ext cx="2902528" cy="5695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AU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BM Plex Serif" panose="020B0604020202020204" charset="0"/>
            </a:endParaRPr>
          </a:p>
        </p:txBody>
      </p:sp>
      <p:sp>
        <p:nvSpPr>
          <p:cNvPr id="14" name="Google Shape;208;p16">
            <a:extLst>
              <a:ext uri="{FF2B5EF4-FFF2-40B4-BE49-F238E27FC236}">
                <a16:creationId xmlns:a16="http://schemas.microsoft.com/office/drawing/2014/main" id="{86D002EA-5CF3-458C-831B-249C3BE5B50A}"/>
              </a:ext>
            </a:extLst>
          </p:cNvPr>
          <p:cNvSpPr txBox="1">
            <a:spLocks/>
          </p:cNvSpPr>
          <p:nvPr/>
        </p:nvSpPr>
        <p:spPr>
          <a:xfrm>
            <a:off x="5895110" y="907789"/>
            <a:ext cx="2471515" cy="2436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▸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BM Plex Sans Light"/>
              <a:buChar char="▹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●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BM Plex Sans Light"/>
              <a:buChar char="○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2"/>
              </a:buClr>
              <a:buSzPts val="2400"/>
              <a:buFont typeface="IBM Plex Sans Light"/>
              <a:buChar char="■"/>
              <a:defRPr sz="2400" b="0" i="0" u="none" strike="noStrike" cap="none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marL="0" indent="0">
              <a:buFont typeface="IBM Plex Sans Light"/>
              <a:buNone/>
            </a:pPr>
            <a:r>
              <a:rPr lang="en-GB" dirty="0">
                <a:solidFill>
                  <a:schemeClr val="bg1"/>
                </a:solidFill>
                <a:latin typeface="Aharoni" panose="02010803020104030203" pitchFamily="2" charset="-79"/>
                <a:ea typeface="IBM Plex Sans"/>
                <a:cs typeface="Aharoni" panose="02010803020104030203" pitchFamily="2" charset="-79"/>
                <a:sym typeface="IBM Plex Sans"/>
              </a:rPr>
              <a:t>The users can view their items listed for hire to manage them, and also check bookings made to their items.</a:t>
            </a:r>
            <a:endParaRPr lang="en-GB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16506B-7252-4280-8081-955115AF6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522" y="804120"/>
            <a:ext cx="4851068" cy="268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239568"/>
      </p:ext>
    </p:extLst>
  </p:cSld>
  <p:clrMapOvr>
    <a:masterClrMapping/>
  </p:clrMapOvr>
</p:sld>
</file>

<file path=ppt/theme/theme1.xml><?xml version="1.0" encoding="utf-8"?>
<a:theme xmlns:a="http://schemas.openxmlformats.org/drawingml/2006/main" name="Exeter template">
  <a:themeElements>
    <a:clrScheme name="Custom 347">
      <a:dk1>
        <a:srgbClr val="3E4655"/>
      </a:dk1>
      <a:lt1>
        <a:srgbClr val="FFFFFF"/>
      </a:lt1>
      <a:dk2>
        <a:srgbClr val="746F7E"/>
      </a:dk2>
      <a:lt2>
        <a:srgbClr val="EAECF0"/>
      </a:lt2>
      <a:accent1>
        <a:srgbClr val="FFB900"/>
      </a:accent1>
      <a:accent2>
        <a:srgbClr val="F78300"/>
      </a:accent2>
      <a:accent3>
        <a:srgbClr val="D6516E"/>
      </a:accent3>
      <a:accent4>
        <a:srgbClr val="807DAF"/>
      </a:accent4>
      <a:accent5>
        <a:srgbClr val="93AECF"/>
      </a:accent5>
      <a:accent6>
        <a:srgbClr val="7E0808"/>
      </a:accent6>
      <a:hlink>
        <a:srgbClr val="38334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</TotalTime>
  <Words>182</Words>
  <Application>Microsoft Office PowerPoint</Application>
  <PresentationFormat>On-screen Show (16:9)</PresentationFormat>
  <Paragraphs>22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Aharoni</vt:lpstr>
      <vt:lpstr>IBM Plex Serif</vt:lpstr>
      <vt:lpstr>Arial</vt:lpstr>
      <vt:lpstr>Calibri</vt:lpstr>
      <vt:lpstr>IBM Plex Sans Light</vt:lpstr>
      <vt:lpstr>Lucida Sans</vt:lpstr>
      <vt:lpstr>Exeter template</vt:lpstr>
      <vt:lpstr>HireIt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HireIt</dc:title>
  <dc:creator>Roba</dc:creator>
  <cp:lastModifiedBy>70580</cp:lastModifiedBy>
  <cp:revision>15</cp:revision>
  <dcterms:modified xsi:type="dcterms:W3CDTF">2021-03-19T06:26:18Z</dcterms:modified>
</cp:coreProperties>
</file>